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64" r:id="rId14"/>
    <p:sldId id="266" r:id="rId15"/>
    <p:sldId id="281" r:id="rId16"/>
    <p:sldId id="267" r:id="rId17"/>
    <p:sldId id="270" r:id="rId18"/>
    <p:sldId id="268" r:id="rId19"/>
    <p:sldId id="282" r:id="rId20"/>
    <p:sldId id="272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90" d="100"/>
          <a:sy n="90" d="100"/>
        </p:scale>
        <p:origin x="618" y="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a51c416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ca51c416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208756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da208756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779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208756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da208756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85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208756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da208756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7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51c41625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ca51c41625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/>
              <a:t>Complete with the time we should come back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c4648e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cc4648e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c4648e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cc4648e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271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a208756e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da208756e1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/>
              <a:t>Complete with the time we should come back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a208756e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da208756e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Introduce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ebd9c7a8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cebd9c7a8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ebd9c7a8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cebd9c7a8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85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a51c41625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ca51c41625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a208756e1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da208756e1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200">
              <a:solidFill>
                <a:srgbClr val="222222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>
                <a:highlight>
                  <a:srgbClr val="FFFF00"/>
                </a:highlight>
              </a:rPr>
              <a:t>15 minutes</a:t>
            </a:r>
            <a:endParaRPr>
              <a:highlight>
                <a:srgbClr val="FFFF00"/>
              </a:highlight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a208756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da208756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/>
              <a:t>@Loic: change the title. We have 20 mins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e1b749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ce1b749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208756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da208756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208756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da208756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29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208756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da208756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98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208756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da208756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7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208756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da208756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4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web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900" y="0"/>
            <a:ext cx="9153900" cy="5143500"/>
          </a:xfrm>
          <a:prstGeom prst="rect">
            <a:avLst/>
          </a:prstGeom>
          <a:solidFill>
            <a:srgbClr val="00B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06750" y="0"/>
            <a:ext cx="85206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de" sz="6000" b="1">
                <a:solidFill>
                  <a:srgbClr val="FFFFFF"/>
                </a:solidFill>
              </a:rPr>
              <a:t>Digital Heroes</a:t>
            </a:r>
            <a:endParaRPr sz="6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06750" y="1576200"/>
            <a:ext cx="8520600" cy="1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de">
                <a:solidFill>
                  <a:srgbClr val="FFFFFF"/>
                </a:solidFill>
              </a:rPr>
              <a:t>Web-Developer Python</a:t>
            </a: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de">
                <a:solidFill>
                  <a:srgbClr val="FFFFFF"/>
                </a:solidFill>
              </a:rPr>
              <a:t>Session 1</a:t>
            </a: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22" y="2397175"/>
            <a:ext cx="4017200" cy="25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25" y="1801435"/>
            <a:ext cx="2719116" cy="15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525" y="3256625"/>
            <a:ext cx="1362825" cy="13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975" y="1949150"/>
            <a:ext cx="1195974" cy="11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8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27450" y="143983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" sz="24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Was kann Python: </a:t>
            </a:r>
            <a:r>
              <a:rPr lang="sl-SI" sz="2400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Webseiten</a:t>
            </a:r>
            <a:endParaRPr sz="24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8EE6BA-6B81-45A0-B625-2E51313B2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18" y="1321470"/>
            <a:ext cx="2974645" cy="125028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40BBACC-5567-42C6-89A6-477A7F52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971" y="1315631"/>
            <a:ext cx="1249200" cy="1249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6877C1-66C4-4CAA-B7CD-FEFFC2604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407" y="3166015"/>
            <a:ext cx="2894968" cy="16284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9CE8AA1-6D23-4745-8A62-746455ABB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59" y="3502010"/>
            <a:ext cx="3489663" cy="1047490"/>
          </a:xfrm>
          <a:prstGeom prst="rect">
            <a:avLst/>
          </a:prstGeom>
        </p:spPr>
      </p:pic>
      <p:pic>
        <p:nvPicPr>
          <p:cNvPr id="13" name="Grafik 12" descr="Ein Bild, das Boden, Gebäude enthält.&#10;&#10;Automatisch generierte Beschreibung">
            <a:extLst>
              <a:ext uri="{FF2B5EF4-FFF2-40B4-BE49-F238E27FC236}">
                <a16:creationId xmlns:a16="http://schemas.microsoft.com/office/drawing/2014/main" id="{3F2BBED7-28E9-43D9-94CA-752020478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7953" y="1315631"/>
            <a:ext cx="154828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8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27450" y="143983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" sz="24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Was kann Python: </a:t>
            </a:r>
            <a:r>
              <a:rPr lang="sl-SI" sz="2400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Computerspiele</a:t>
            </a:r>
            <a:endParaRPr sz="24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Grafik 4" descr="Ein Bild, das Text, drinnen, Waffe enthält.&#10;&#10;Automatisch generierte Beschreibung">
            <a:extLst>
              <a:ext uri="{FF2B5EF4-FFF2-40B4-BE49-F238E27FC236}">
                <a16:creationId xmlns:a16="http://schemas.microsoft.com/office/drawing/2014/main" id="{9DB217DF-0C1C-46F1-A37C-528D422A0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80" y="1037475"/>
            <a:ext cx="2813447" cy="3993992"/>
          </a:xfrm>
          <a:prstGeom prst="rect">
            <a:avLst/>
          </a:prstGeom>
        </p:spPr>
      </p:pic>
      <p:pic>
        <p:nvPicPr>
          <p:cNvPr id="7" name="Grafik 6" descr="Ein Bild, das Text, Person, Gruppe, darstellend enthält.&#10;&#10;Automatisch generierte Beschreibung">
            <a:extLst>
              <a:ext uri="{FF2B5EF4-FFF2-40B4-BE49-F238E27FC236}">
                <a16:creationId xmlns:a16="http://schemas.microsoft.com/office/drawing/2014/main" id="{3DF2E17F-938C-41C3-BCF7-7C8A21B4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427" y="1037474"/>
            <a:ext cx="2662661" cy="3993993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521173-6DEA-40F3-BE2B-B77F2EB0D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088" y="1046410"/>
            <a:ext cx="2816107" cy="39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8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27450" y="143983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sl-SI" sz="24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r>
              <a:rPr lang="sl-SI" sz="24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sl-SI" sz="24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kann</a:t>
            </a:r>
            <a:r>
              <a:rPr lang="sl-SI" sz="24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sl-SI" sz="24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schon</a:t>
            </a:r>
            <a:r>
              <a:rPr lang="sl-SI" sz="24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sl-SI" sz="24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viel</a:t>
            </a:r>
            <a:r>
              <a:rPr lang="sl-SI" sz="24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… aber </a:t>
            </a:r>
            <a:r>
              <a:rPr lang="sl-SI" sz="24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was</a:t>
            </a:r>
            <a:r>
              <a:rPr lang="sl-SI" sz="24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sl-SI" sz="24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kann</a:t>
            </a:r>
            <a:r>
              <a:rPr lang="sl-SI" sz="24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sl-SI" sz="24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ich</a:t>
            </a:r>
            <a:r>
              <a:rPr lang="sl-SI" sz="24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24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BBCB11-E567-4E2A-BF7B-C78D78679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96521"/>
            <a:ext cx="8520600" cy="3472354"/>
          </a:xfrm>
        </p:spPr>
        <p:txBody>
          <a:bodyPr/>
          <a:lstStyle/>
          <a:p>
            <a:pPr marL="114300" indent="0">
              <a:buNone/>
            </a:pPr>
            <a:r>
              <a:rPr lang="sl-SI" dirty="0" err="1"/>
              <a:t>Das</a:t>
            </a:r>
            <a:r>
              <a:rPr lang="sl-SI" dirty="0"/>
              <a:t> </a:t>
            </a:r>
            <a:r>
              <a:rPr lang="sl-SI" dirty="0" err="1"/>
              <a:t>Ziel</a:t>
            </a:r>
            <a:r>
              <a:rPr lang="sl-SI" dirty="0"/>
              <a:t> </a:t>
            </a:r>
            <a:r>
              <a:rPr lang="sl-SI" dirty="0" err="1"/>
              <a:t>unseres</a:t>
            </a:r>
            <a:r>
              <a:rPr lang="sl-SI" dirty="0"/>
              <a:t> </a:t>
            </a:r>
            <a:r>
              <a:rPr lang="sl-SI" dirty="0" err="1"/>
              <a:t>Programms</a:t>
            </a:r>
            <a:r>
              <a:rPr lang="sl-SI" dirty="0"/>
              <a:t>: </a:t>
            </a:r>
            <a:r>
              <a:rPr lang="sl-SI" dirty="0" err="1"/>
              <a:t>alle</a:t>
            </a:r>
            <a:r>
              <a:rPr lang="sl-SI" dirty="0"/>
              <a:t> </a:t>
            </a:r>
            <a:r>
              <a:rPr lang="sl-SI" dirty="0" err="1"/>
              <a:t>grundlegende</a:t>
            </a:r>
            <a:r>
              <a:rPr lang="sl-SI" dirty="0"/>
              <a:t> </a:t>
            </a:r>
            <a:r>
              <a:rPr lang="sl-SI" dirty="0" err="1"/>
              <a:t>Bausteine</a:t>
            </a:r>
            <a:r>
              <a:rPr lang="sl-SI" dirty="0"/>
              <a:t> </a:t>
            </a:r>
            <a:r>
              <a:rPr lang="sl-SI" dirty="0" err="1"/>
              <a:t>Pythons</a:t>
            </a:r>
            <a:r>
              <a:rPr lang="sl-SI" dirty="0"/>
              <a:t> </a:t>
            </a:r>
            <a:r>
              <a:rPr lang="sl-SI" dirty="0" err="1"/>
              <a:t>kennenzulernen</a:t>
            </a:r>
            <a:r>
              <a:rPr lang="sl-SI" dirty="0"/>
              <a:t>.</a:t>
            </a:r>
          </a:p>
          <a:p>
            <a:r>
              <a:rPr lang="sl-SI" dirty="0" err="1"/>
              <a:t>Mathematik</a:t>
            </a:r>
            <a:r>
              <a:rPr lang="sl-SI" dirty="0"/>
              <a:t>, </a:t>
            </a:r>
            <a:r>
              <a:rPr lang="sl-SI" dirty="0" err="1"/>
              <a:t>Variablen</a:t>
            </a:r>
            <a:r>
              <a:rPr lang="sl-SI" dirty="0"/>
              <a:t>, </a:t>
            </a:r>
            <a:r>
              <a:rPr lang="sl-SI" dirty="0" err="1"/>
              <a:t>Texte</a:t>
            </a:r>
            <a:r>
              <a:rPr lang="sl-SI" dirty="0"/>
              <a:t> </a:t>
            </a:r>
            <a:r>
              <a:rPr lang="sl-SI" dirty="0" err="1"/>
              <a:t>und</a:t>
            </a:r>
            <a:r>
              <a:rPr lang="sl-SI" dirty="0"/>
              <a:t> Listen</a:t>
            </a:r>
          </a:p>
          <a:p>
            <a:r>
              <a:rPr lang="sl-SI" dirty="0" err="1"/>
              <a:t>Entscheidungen</a:t>
            </a:r>
            <a:r>
              <a:rPr lang="sl-SI" dirty="0"/>
              <a:t> </a:t>
            </a:r>
            <a:r>
              <a:rPr lang="sl-SI" dirty="0" err="1"/>
              <a:t>treffen</a:t>
            </a:r>
            <a:r>
              <a:rPr lang="sl-SI" dirty="0"/>
              <a:t>: </a:t>
            </a:r>
            <a:r>
              <a:rPr lang="sl-SI" dirty="0" err="1"/>
              <a:t>if-Sätze</a:t>
            </a:r>
            <a:endParaRPr lang="sl-SI" dirty="0"/>
          </a:p>
          <a:p>
            <a:r>
              <a:rPr lang="sl-SI" dirty="0" err="1"/>
              <a:t>Prozesse</a:t>
            </a:r>
            <a:r>
              <a:rPr lang="sl-SI" dirty="0"/>
              <a:t> </a:t>
            </a:r>
            <a:r>
              <a:rPr lang="sl-SI" dirty="0" err="1"/>
              <a:t>wiederholen</a:t>
            </a:r>
            <a:r>
              <a:rPr lang="sl-SI" dirty="0"/>
              <a:t>: </a:t>
            </a:r>
            <a:r>
              <a:rPr lang="sl-SI" dirty="0" err="1"/>
              <a:t>for</a:t>
            </a:r>
            <a:r>
              <a:rPr lang="sl-SI" dirty="0"/>
              <a:t>- </a:t>
            </a:r>
            <a:r>
              <a:rPr lang="sl-SI" dirty="0" err="1"/>
              <a:t>und</a:t>
            </a:r>
            <a:r>
              <a:rPr lang="sl-SI" dirty="0"/>
              <a:t> </a:t>
            </a:r>
            <a:r>
              <a:rPr lang="sl-SI" dirty="0" err="1"/>
              <a:t>while-Schleifen</a:t>
            </a:r>
            <a:endParaRPr lang="sl-SI" dirty="0"/>
          </a:p>
          <a:p>
            <a:r>
              <a:rPr lang="sl-SI" dirty="0"/>
              <a:t>Mit dem </a:t>
            </a:r>
            <a:r>
              <a:rPr lang="sl-SI" dirty="0" err="1"/>
              <a:t>Benutzer</a:t>
            </a:r>
            <a:r>
              <a:rPr lang="sl-SI" dirty="0"/>
              <a:t> </a:t>
            </a:r>
            <a:r>
              <a:rPr lang="sl-SI" dirty="0" err="1"/>
              <a:t>interagieren</a:t>
            </a:r>
            <a:r>
              <a:rPr lang="sl-SI" dirty="0"/>
              <a:t>: </a:t>
            </a:r>
            <a:r>
              <a:rPr lang="en-GB" dirty="0"/>
              <a:t>input</a:t>
            </a:r>
            <a:endParaRPr lang="sl-SI" dirty="0"/>
          </a:p>
          <a:p>
            <a:r>
              <a:rPr lang="en-GB" dirty="0"/>
              <a:t>Neue </a:t>
            </a:r>
            <a:r>
              <a:rPr lang="en-GB" dirty="0" err="1"/>
              <a:t>Bausteine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: </a:t>
            </a:r>
            <a:r>
              <a:rPr lang="en-GB" dirty="0" err="1"/>
              <a:t>Funktionen</a:t>
            </a:r>
            <a:endParaRPr lang="en-GB" dirty="0"/>
          </a:p>
          <a:p>
            <a:endParaRPr lang="en-GB" dirty="0"/>
          </a:p>
          <a:p>
            <a:pPr marL="114300" indent="0">
              <a:buNone/>
            </a:pPr>
            <a:r>
              <a:rPr lang="en-GB" dirty="0" err="1"/>
              <a:t>Lernen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de-DE" dirty="0"/>
              <a:t>Handeln</a:t>
            </a:r>
            <a:r>
              <a:rPr lang="en-GB" dirty="0"/>
              <a:t>: </a:t>
            </a:r>
            <a:r>
              <a:rPr lang="en-GB" dirty="0" err="1"/>
              <a:t>Multiplikationstabelle</a:t>
            </a:r>
            <a:r>
              <a:rPr lang="en-GB" dirty="0"/>
              <a:t>, von Computer </a:t>
            </a:r>
            <a:r>
              <a:rPr lang="en-GB" dirty="0" err="1"/>
              <a:t>erstellte</a:t>
            </a:r>
            <a:r>
              <a:rPr lang="en-GB" dirty="0"/>
              <a:t> </a:t>
            </a:r>
            <a:r>
              <a:rPr lang="en-GB" dirty="0" err="1"/>
              <a:t>Bilder</a:t>
            </a:r>
            <a:r>
              <a:rPr lang="en-GB" dirty="0"/>
              <a:t>, </a:t>
            </a:r>
            <a:r>
              <a:rPr lang="en-GB" dirty="0" err="1"/>
              <a:t>Spiele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Drei</a:t>
            </a:r>
            <a:r>
              <a:rPr lang="en-GB" dirty="0"/>
              <a:t> </a:t>
            </a:r>
            <a:r>
              <a:rPr lang="en-GB" dirty="0" err="1"/>
              <a:t>gewinnt</a:t>
            </a:r>
            <a:r>
              <a:rPr lang="en-GB" dirty="0"/>
              <a:t>/</a:t>
            </a:r>
            <a:r>
              <a:rPr lang="en-GB" dirty="0" err="1"/>
              <a:t>Schere</a:t>
            </a:r>
            <a:r>
              <a:rPr lang="en-GB" dirty="0"/>
              <a:t>-Stein-Papier</a:t>
            </a:r>
            <a:r>
              <a:rPr lang="sl-SI" dirty="0"/>
              <a:t> </a:t>
            </a:r>
            <a:r>
              <a:rPr lang="sl-SI" dirty="0" err="1"/>
              <a:t>usw</a:t>
            </a:r>
            <a:r>
              <a:rPr lang="en-GB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13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-9900" y="0"/>
            <a:ext cx="9153900" cy="5143500"/>
          </a:xfrm>
          <a:prstGeom prst="rect">
            <a:avLst/>
          </a:prstGeom>
          <a:solidFill>
            <a:srgbClr val="00B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 txBox="1">
            <a:spLocks noGrp="1"/>
          </p:cNvSpPr>
          <p:nvPr>
            <p:ph type="ctrTitle"/>
          </p:nvPr>
        </p:nvSpPr>
        <p:spPr>
          <a:xfrm>
            <a:off x="311700" y="-116725"/>
            <a:ext cx="852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de" sz="6000" b="1">
                <a:solidFill>
                  <a:srgbClr val="FFFFFF"/>
                </a:solidFill>
              </a:rPr>
              <a:t>Pause</a:t>
            </a:r>
            <a:endParaRPr sz="6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311700" y="1320000"/>
            <a:ext cx="85206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de">
                <a:solidFill>
                  <a:srgbClr val="FFFFFF"/>
                </a:solidFill>
              </a:rPr>
              <a:t>Wir haben 10 Minuten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488" y="2053650"/>
            <a:ext cx="3063031" cy="303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-9900" y="0"/>
            <a:ext cx="9153900" cy="5143500"/>
          </a:xfrm>
          <a:prstGeom prst="rect">
            <a:avLst/>
          </a:prstGeom>
          <a:solidFill>
            <a:srgbClr val="00B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>
            <a:spLocks noGrp="1"/>
          </p:cNvSpPr>
          <p:nvPr>
            <p:ph type="ctrTitle"/>
          </p:nvPr>
        </p:nvSpPr>
        <p:spPr>
          <a:xfrm>
            <a:off x="306750" y="381000"/>
            <a:ext cx="85206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666"/>
              <a:buFont typeface="Arial"/>
              <a:buNone/>
            </a:pPr>
            <a:endParaRPr sz="6000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de-DE" sz="6000" b="1" dirty="0">
                <a:solidFill>
                  <a:srgbClr val="FFFFFF"/>
                </a:solidFill>
              </a:rPr>
              <a:t>Einstieg in Python: Ein Taschenrechner basteln</a:t>
            </a: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22" y="2397175"/>
            <a:ext cx="4017200" cy="25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-9900" y="0"/>
            <a:ext cx="9153900" cy="5143500"/>
          </a:xfrm>
          <a:prstGeom prst="rect">
            <a:avLst/>
          </a:prstGeom>
          <a:solidFill>
            <a:srgbClr val="00B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>
            <a:spLocks noGrp="1"/>
          </p:cNvSpPr>
          <p:nvPr>
            <p:ph type="ctrTitle"/>
          </p:nvPr>
        </p:nvSpPr>
        <p:spPr>
          <a:xfrm>
            <a:off x="306750" y="381000"/>
            <a:ext cx="85206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666"/>
              <a:buFont typeface="Arial"/>
              <a:buNone/>
            </a:pPr>
            <a:endParaRPr sz="6000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de-DE" sz="6000" b="1" dirty="0">
                <a:solidFill>
                  <a:srgbClr val="FFFFFF"/>
                </a:solidFill>
              </a:rPr>
              <a:t>Einstieg in Python: </a:t>
            </a:r>
            <a:br>
              <a:rPr lang="de-DE" sz="6000" b="1" dirty="0">
                <a:solidFill>
                  <a:srgbClr val="FFFFFF"/>
                </a:solidFill>
              </a:rPr>
            </a:br>
            <a:r>
              <a:rPr lang="de-DE" sz="6000" b="1" dirty="0" err="1">
                <a:solidFill>
                  <a:srgbClr val="FFFFFF"/>
                </a:solidFill>
              </a:rPr>
              <a:t>for</a:t>
            </a:r>
            <a:r>
              <a:rPr lang="de-DE" sz="6000" b="1" dirty="0">
                <a:solidFill>
                  <a:srgbClr val="FFFFFF"/>
                </a:solidFill>
              </a:rPr>
              <a:t>-Schleifen</a:t>
            </a: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22" y="2397175"/>
            <a:ext cx="4017200" cy="25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05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-9900" y="0"/>
            <a:ext cx="9153900" cy="5143500"/>
          </a:xfrm>
          <a:prstGeom prst="rect">
            <a:avLst/>
          </a:prstGeom>
          <a:solidFill>
            <a:srgbClr val="00B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 txBox="1">
            <a:spLocks noGrp="1"/>
          </p:cNvSpPr>
          <p:nvPr>
            <p:ph type="ctrTitle"/>
          </p:nvPr>
        </p:nvSpPr>
        <p:spPr>
          <a:xfrm>
            <a:off x="311700" y="-116725"/>
            <a:ext cx="852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de" sz="6000" b="1">
                <a:solidFill>
                  <a:srgbClr val="FFFFFF"/>
                </a:solidFill>
              </a:rPr>
              <a:t>Pause</a:t>
            </a:r>
            <a:endParaRPr sz="6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4"/>
          <p:cNvSpPr txBox="1">
            <a:spLocks noGrp="1"/>
          </p:cNvSpPr>
          <p:nvPr>
            <p:ph type="subTitle" idx="1"/>
          </p:nvPr>
        </p:nvSpPr>
        <p:spPr>
          <a:xfrm>
            <a:off x="311700" y="1320000"/>
            <a:ext cx="85206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de">
                <a:solidFill>
                  <a:srgbClr val="FFFFFF"/>
                </a:solidFill>
              </a:rPr>
              <a:t>Wir haben 10 Minuten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488" y="2053650"/>
            <a:ext cx="3063031" cy="303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Die wichtigsten Datentypen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27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427450" y="1170450"/>
            <a:ext cx="6478212" cy="28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de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booleans</a:t>
            </a:r>
            <a: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sind Wahrheitswerte: True, False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de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integers</a:t>
            </a:r>
            <a: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sind ganze Zahlen: -m, … -1, 0, 1, 2, …, 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de-DE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floats</a:t>
            </a:r>
            <a: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sind nicht-unbedingt ganze Zahlen: 2.8652, 3.14, -55.5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de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</a:t>
            </a:r>
            <a: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sind Text: “ReDI”, “Das ist ein Text”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de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lists</a:t>
            </a:r>
            <a: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sind Listen: [True, 1, 2, ”ReDI”]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696" y="1772325"/>
            <a:ext cx="3479425" cy="20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238" y="3086100"/>
            <a:ext cx="2744725" cy="2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-9900" y="0"/>
            <a:ext cx="9153900" cy="5143500"/>
          </a:xfrm>
          <a:prstGeom prst="rect">
            <a:avLst/>
          </a:prstGeom>
          <a:solidFill>
            <a:srgbClr val="00B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>
            <a:spLocks noGrp="1"/>
          </p:cNvSpPr>
          <p:nvPr>
            <p:ph type="ctrTitle"/>
          </p:nvPr>
        </p:nvSpPr>
        <p:spPr>
          <a:xfrm>
            <a:off x="306750" y="381000"/>
            <a:ext cx="85206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>
              <a:buSzPts val="1100"/>
            </a:pPr>
            <a:r>
              <a:rPr lang="de" sz="6000" b="1" dirty="0">
                <a:solidFill>
                  <a:srgbClr val="FFFFFF"/>
                </a:solidFill>
              </a:rPr>
              <a:t>Mit Listen und Texten rumspielen</a:t>
            </a:r>
            <a:endParaRPr sz="6000" b="1" dirty="0">
              <a:solidFill>
                <a:srgbClr val="FFFFFF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22" y="2397175"/>
            <a:ext cx="4017200" cy="25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-9900" y="0"/>
            <a:ext cx="9153900" cy="5143500"/>
          </a:xfrm>
          <a:prstGeom prst="rect">
            <a:avLst/>
          </a:prstGeom>
          <a:solidFill>
            <a:srgbClr val="00B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>
            <a:spLocks noGrp="1"/>
          </p:cNvSpPr>
          <p:nvPr>
            <p:ph type="ctrTitle"/>
          </p:nvPr>
        </p:nvSpPr>
        <p:spPr>
          <a:xfrm>
            <a:off x="306750" y="381000"/>
            <a:ext cx="85206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>
              <a:buSzPts val="1100"/>
            </a:pPr>
            <a:r>
              <a:rPr lang="de" sz="6000" b="1" dirty="0">
                <a:solidFill>
                  <a:srgbClr val="FFFFFF"/>
                </a:solidFill>
              </a:rPr>
              <a:t>Freies Experimentieren!</a:t>
            </a:r>
            <a:endParaRPr sz="6000" b="1" dirty="0">
              <a:solidFill>
                <a:srgbClr val="FFFFFF"/>
              </a:solidFill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22" y="2397175"/>
            <a:ext cx="4017200" cy="25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06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23850" y="947225"/>
            <a:ext cx="5845800" cy="3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Icebreaker</a:t>
            </a:r>
            <a:endParaRPr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de-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Was ist Python?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de-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Pause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de-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Einstieg in Python: ein Taschenrechner basteln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de-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Einstieg in Python: </a:t>
            </a:r>
            <a:r>
              <a:rPr lang="de-DE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</a:t>
            </a:r>
            <a:r>
              <a:rPr lang="de-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-Schleifen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de-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Pause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de-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Mit Listen und Texten rumspielen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sl-SI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de-DE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reie</a:t>
            </a:r>
            <a:r>
              <a:rPr lang="sl-SI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de-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Experiment</a:t>
            </a:r>
            <a:r>
              <a:rPr lang="sl-SI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ieren</a:t>
            </a:r>
            <a:endParaRPr lang="de-DE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AutoNum type="arabicPeriod"/>
            </a:pPr>
            <a:r>
              <a:rPr lang="de-DE" sz="2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Kahoot</a:t>
            </a:r>
            <a:r>
              <a:rPr lang="de-DE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" sz="24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Agenda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8268365" y="66376"/>
            <a:ext cx="625800" cy="119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4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descr="Mehr" title="Meh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4355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575" y="473950"/>
            <a:ext cx="2995200" cy="20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311700" y="954288"/>
            <a:ext cx="8520600" cy="1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de" sz="4000" b="1">
                <a:solidFill>
                  <a:srgbClr val="53585F"/>
                </a:solidFill>
                <a:latin typeface="Lato"/>
                <a:ea typeface="Lato"/>
                <a:cs typeface="Lato"/>
                <a:sym typeface="Lato"/>
              </a:rPr>
              <a:t>Und jetzt: </a:t>
            </a:r>
            <a:endParaRPr sz="4000" b="1">
              <a:solidFill>
                <a:srgbClr val="53585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4000" b="1">
              <a:solidFill>
                <a:srgbClr val="53585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29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800" y="2314700"/>
            <a:ext cx="6630600" cy="225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9900" y="0"/>
            <a:ext cx="9153900" cy="5143500"/>
          </a:xfrm>
          <a:prstGeom prst="rect">
            <a:avLst/>
          </a:prstGeom>
          <a:solidFill>
            <a:srgbClr val="00B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/>
          </p:nvPr>
        </p:nvSpPr>
        <p:spPr>
          <a:xfrm>
            <a:off x="311700" y="896975"/>
            <a:ext cx="85206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de" sz="6000" b="1">
                <a:solidFill>
                  <a:srgbClr val="FFFFFF"/>
                </a:solidFill>
              </a:rPr>
              <a:t>Icebreaker</a:t>
            </a:r>
            <a:endParaRPr sz="6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311700" y="2752525"/>
            <a:ext cx="8520600" cy="1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571" y="0"/>
            <a:ext cx="578915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76" y="1852350"/>
            <a:ext cx="5541324" cy="314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-9900" y="0"/>
            <a:ext cx="9153900" cy="5143500"/>
          </a:xfrm>
          <a:prstGeom prst="rect">
            <a:avLst/>
          </a:prstGeom>
          <a:solidFill>
            <a:srgbClr val="00B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/>
          </p:nvPr>
        </p:nvSpPr>
        <p:spPr>
          <a:xfrm>
            <a:off x="306750" y="381000"/>
            <a:ext cx="85206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666"/>
              <a:buFont typeface="Arial"/>
              <a:buNone/>
            </a:pPr>
            <a:endParaRPr sz="6000" b="1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666"/>
              <a:buFont typeface="Arial"/>
              <a:buNone/>
            </a:pPr>
            <a:r>
              <a:rPr lang="de" sz="6000" b="1">
                <a:solidFill>
                  <a:srgbClr val="FFFFFF"/>
                </a:solidFill>
              </a:rPr>
              <a:t>Einstieg in die Programmierung</a:t>
            </a:r>
            <a:endParaRPr sz="6000" b="1">
              <a:solidFill>
                <a:srgbClr val="FFFFFF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22" y="2397175"/>
            <a:ext cx="4017200" cy="25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8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" sz="24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Programmierung: Ein Überblick</a:t>
            </a:r>
            <a:endParaRPr sz="24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89875"/>
            <a:ext cx="28575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8500" y="1189875"/>
            <a:ext cx="3686175" cy="123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8"/>
          <p:cNvCxnSpPr>
            <a:endCxn id="114" idx="1"/>
          </p:cNvCxnSpPr>
          <p:nvPr/>
        </p:nvCxnSpPr>
        <p:spPr>
          <a:xfrm rot="10800000" flipH="1">
            <a:off x="1722900" y="1809000"/>
            <a:ext cx="2475600" cy="812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8"/>
          <p:cNvSpPr txBox="1"/>
          <p:nvPr/>
        </p:nvSpPr>
        <p:spPr>
          <a:xfrm>
            <a:off x="4073125" y="2428125"/>
            <a:ext cx="4697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Scriptsprache (Interpretersprache)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Sehr beliebt (Top 5)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Sehr vielseitig (Kommandozeile, Grafische Benutzeroberflächen, Server)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Funktioniert auf nahezu allen Computern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Modular (Für viele Aufgaben gibt es fertige Module, die man verwenden kann)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8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" sz="24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Was kann Python: Graphen und Diagrammen</a:t>
            </a:r>
            <a:endParaRPr sz="24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45DC76-5614-4936-B88E-E726CA341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904" y="3261951"/>
            <a:ext cx="2045660" cy="15342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DB47C26-22B1-4D4A-AAC5-01FDC2F38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67" y="867440"/>
            <a:ext cx="3274083" cy="21827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E39D63-DDD9-4C08-B6FF-DF04F6B56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028" y="2865501"/>
            <a:ext cx="4450114" cy="22250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017459-4559-44B3-BD33-EB95E7C278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846" t="19659" r="21772" b="13014"/>
          <a:stretch/>
        </p:blipFill>
        <p:spPr>
          <a:xfrm>
            <a:off x="5355177" y="747527"/>
            <a:ext cx="2101815" cy="20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3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8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" sz="24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Was kann Python: Machine learning</a:t>
            </a:r>
            <a:endParaRPr sz="24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48AF04-ECAE-48D3-89A3-757D9918B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2" t="6640" r="8467" b="11098"/>
          <a:stretch/>
        </p:blipFill>
        <p:spPr>
          <a:xfrm>
            <a:off x="242828" y="1111697"/>
            <a:ext cx="4245699" cy="32402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073D73E-BBF3-4F36-8BCA-C25B95192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94" y="956150"/>
            <a:ext cx="3956504" cy="38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8" descr="160216 Final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" sz="24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Was kann Python: Labyrinthen</a:t>
            </a:r>
            <a:endParaRPr sz="24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4183E4-6A5E-43A8-B9DD-A9DF5A5BF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70" t="4619" r="8288" b="4963"/>
          <a:stretch/>
        </p:blipFill>
        <p:spPr>
          <a:xfrm>
            <a:off x="-129507" y="747527"/>
            <a:ext cx="4893806" cy="40698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83EC8A-52BE-4AB3-9712-BE73E4DE38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68" t="9669" r="12335" b="6585"/>
          <a:stretch/>
        </p:blipFill>
        <p:spPr>
          <a:xfrm>
            <a:off x="4450342" y="947215"/>
            <a:ext cx="4443833" cy="38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-53237" y="158251"/>
            <a:ext cx="9250500" cy="497400"/>
          </a:xfrm>
          <a:prstGeom prst="rect">
            <a:avLst/>
          </a:prstGeom>
          <a:solidFill>
            <a:srgbClr val="58ADC4"/>
          </a:solidFill>
          <a:ln>
            <a:noFill/>
          </a:ln>
        </p:spPr>
        <p:txBody>
          <a:bodyPr spcFirstLastPara="1" wrap="square" lIns="72850" tIns="72850" rIns="72850" bIns="7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27450" y="158250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268375" y="66375"/>
            <a:ext cx="625800" cy="9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8" descr="160216 Final logo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37866" y="167186"/>
            <a:ext cx="486779" cy="78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27450" y="143983"/>
            <a:ext cx="663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72850" rIns="72850" bIns="7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" sz="24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Was kann Python: Astronomie</a:t>
            </a:r>
            <a:endParaRPr sz="24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animation_018">
            <a:hlinkClick r:id="" action="ppaction://media"/>
            <a:extLst>
              <a:ext uri="{FF2B5EF4-FFF2-40B4-BE49-F238E27FC236}">
                <a16:creationId xmlns:a16="http://schemas.microsoft.com/office/drawing/2014/main" id="{9B5398C3-65A3-48BA-9269-674140D5E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0555" r="17593"/>
          <a:stretch/>
        </p:blipFill>
        <p:spPr>
          <a:xfrm>
            <a:off x="816288" y="947215"/>
            <a:ext cx="3382888" cy="3531077"/>
          </a:xfrm>
          <a:prstGeom prst="rect">
            <a:avLst/>
          </a:prstGeom>
        </p:spPr>
      </p:pic>
      <p:pic>
        <p:nvPicPr>
          <p:cNvPr id="3" name="simulation2_circles">
            <a:hlinkClick r:id="" action="ppaction://media"/>
            <a:extLst>
              <a:ext uri="{FF2B5EF4-FFF2-40B4-BE49-F238E27FC236}">
                <a16:creationId xmlns:a16="http://schemas.microsoft.com/office/drawing/2014/main" id="{E025D2C0-5CD2-47E9-B891-89FFFD9BF2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0" y="1195869"/>
            <a:ext cx="4376563" cy="32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3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Bildschirmpräsentation (16:9)</PresentationFormat>
  <Paragraphs>71</Paragraphs>
  <Slides>20</Slides>
  <Notes>20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Proxima Nova</vt:lpstr>
      <vt:lpstr>Lato</vt:lpstr>
      <vt:lpstr>Calibri</vt:lpstr>
      <vt:lpstr>Arial</vt:lpstr>
      <vt:lpstr>Simple Light</vt:lpstr>
      <vt:lpstr>Digital Heroes</vt:lpstr>
      <vt:lpstr>PowerPoint-Präsentation</vt:lpstr>
      <vt:lpstr>Icebreaker</vt:lpstr>
      <vt:lpstr> Einstieg in die Programmierung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Pause</vt:lpstr>
      <vt:lpstr> Einstieg in Python: Ein Taschenrechner basteln</vt:lpstr>
      <vt:lpstr> Einstieg in Python:  for-Schleifen</vt:lpstr>
      <vt:lpstr>Pause</vt:lpstr>
      <vt:lpstr>PowerPoint-Präsentation</vt:lpstr>
      <vt:lpstr>Mit Listen und Texten rumspielen</vt:lpstr>
      <vt:lpstr>Freies Experimentieren!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Heroes</dc:title>
  <cp:lastModifiedBy>Hana Zupan</cp:lastModifiedBy>
  <cp:revision>5</cp:revision>
  <dcterms:modified xsi:type="dcterms:W3CDTF">2021-10-19T07:22:28Z</dcterms:modified>
</cp:coreProperties>
</file>